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sldIdLst>
    <p:sldId id="256" r:id="rId2"/>
    <p:sldId id="257" r:id="rId3"/>
    <p:sldId id="258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D58B-AAD8-4EDD-8EE0-38447C5E1FDD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6D5B828-6656-4D90-B72C-CCE16E0C2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187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D58B-AAD8-4EDD-8EE0-38447C5E1FDD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D5B828-6656-4D90-B72C-CCE16E0C2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89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D58B-AAD8-4EDD-8EE0-38447C5E1FDD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D5B828-6656-4D90-B72C-CCE16E0C2BF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8225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D58B-AAD8-4EDD-8EE0-38447C5E1FDD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D5B828-6656-4D90-B72C-CCE16E0C2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5894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D58B-AAD8-4EDD-8EE0-38447C5E1FDD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D5B828-6656-4D90-B72C-CCE16E0C2BF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7506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D58B-AAD8-4EDD-8EE0-38447C5E1FDD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D5B828-6656-4D90-B72C-CCE16E0C2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9771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D58B-AAD8-4EDD-8EE0-38447C5E1FDD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B828-6656-4D90-B72C-CCE16E0C2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08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D58B-AAD8-4EDD-8EE0-38447C5E1FDD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B828-6656-4D90-B72C-CCE16E0C2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32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D58B-AAD8-4EDD-8EE0-38447C5E1FDD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B828-6656-4D90-B72C-CCE16E0C2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6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D58B-AAD8-4EDD-8EE0-38447C5E1FDD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6D5B828-6656-4D90-B72C-CCE16E0C2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44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D58B-AAD8-4EDD-8EE0-38447C5E1FDD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6D5B828-6656-4D90-B72C-CCE16E0C2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393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D58B-AAD8-4EDD-8EE0-38447C5E1FDD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6D5B828-6656-4D90-B72C-CCE16E0C2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5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D58B-AAD8-4EDD-8EE0-38447C5E1FDD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B828-6656-4D90-B72C-CCE16E0C2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51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D58B-AAD8-4EDD-8EE0-38447C5E1FDD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B828-6656-4D90-B72C-CCE16E0C2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9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D58B-AAD8-4EDD-8EE0-38447C5E1FDD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B828-6656-4D90-B72C-CCE16E0C2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59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CD58B-AAD8-4EDD-8EE0-38447C5E1FDD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6D5B828-6656-4D90-B72C-CCE16E0C2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38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CD58B-AAD8-4EDD-8EE0-38447C5E1FDD}" type="datetimeFigureOut">
              <a:rPr lang="en-US" smtClean="0"/>
              <a:t>5/28/2023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6D5B828-6656-4D90-B72C-CCE16E0C2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054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  <p:sldLayoutId id="2147483793" r:id="rId15"/>
    <p:sldLayoutId id="21474837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3244" y="1699023"/>
            <a:ext cx="9193876" cy="3516175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chemeClr val="accent2">
                    <a:lumMod val="75000"/>
                  </a:schemeClr>
                </a:solidFill>
                <a:cs typeface="B Titr" panose="00000700000000000000" pitchFamily="2" charset="-78"/>
              </a:rPr>
              <a:t>معرفی بسته های آموزشی </a:t>
            </a:r>
            <a:endParaRPr lang="en-US" dirty="0">
              <a:solidFill>
                <a:schemeClr val="accent2">
                  <a:lumMod val="75000"/>
                </a:schemeClr>
              </a:solidFill>
              <a:cs typeface="B Titr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7091" y="2107037"/>
            <a:ext cx="1057818" cy="1480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8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54727"/>
            <a:ext cx="7635443" cy="4456495"/>
          </a:xfrm>
        </p:spPr>
        <p:txBody>
          <a:bodyPr/>
          <a:lstStyle/>
          <a:p>
            <a:pPr algn="r" rtl="1" fontAlgn="base"/>
            <a:endParaRPr lang="fa-IR" b="1" dirty="0" smtClean="0"/>
          </a:p>
          <a:p>
            <a:pPr algn="r" rtl="1" fontAlgn="base"/>
            <a:r>
              <a:rPr lang="ar-SA" b="1" dirty="0" smtClean="0"/>
              <a:t>مقدمه</a:t>
            </a:r>
            <a:endParaRPr lang="en-US" dirty="0"/>
          </a:p>
          <a:p>
            <a:pPr marL="0" indent="0" algn="r" rtl="1">
              <a:lnSpc>
                <a:spcPct val="250000"/>
              </a:lnSpc>
              <a:buNone/>
            </a:pPr>
            <a:r>
              <a:rPr lang="fa-IR" dirty="0" smtClean="0">
                <a:cs typeface="B Nazanin" panose="00000400000000000000" pitchFamily="2" charset="-78"/>
              </a:rPr>
              <a:t>          </a:t>
            </a:r>
            <a:r>
              <a:rPr lang="ar-SA" dirty="0" smtClean="0">
                <a:cs typeface="B Nazanin" panose="00000400000000000000" pitchFamily="2" charset="-78"/>
              </a:rPr>
              <a:t>آکادمی </a:t>
            </a:r>
            <a:r>
              <a:rPr lang="ar-SA" dirty="0">
                <a:cs typeface="B Nazanin" panose="00000400000000000000" pitchFamily="2" charset="-78"/>
              </a:rPr>
              <a:t>هرمز در راستای گسترش زبان و ادب فارسی و با در نظر گرفتن پتانسیل‌ها و موقعیت‌های </a:t>
            </a:r>
            <a:r>
              <a:rPr lang="fa-IR" dirty="0" smtClean="0">
                <a:cs typeface="B Nazanin" panose="00000400000000000000" pitchFamily="2" charset="-78"/>
              </a:rPr>
              <a:t>      </a:t>
            </a:r>
            <a:r>
              <a:rPr lang="ar-SA" dirty="0" smtClean="0">
                <a:cs typeface="B Nazanin" panose="00000400000000000000" pitchFamily="2" charset="-78"/>
              </a:rPr>
              <a:t>موجود </a:t>
            </a:r>
            <a:r>
              <a:rPr lang="ar-SA" dirty="0">
                <a:cs typeface="B Nazanin" panose="00000400000000000000" pitchFamily="2" charset="-78"/>
              </a:rPr>
              <a:t>در سطح ملی و بین المللی، اقدام به برگزاری بسته های آموزشی </a:t>
            </a:r>
            <a:r>
              <a:rPr lang="fa-IR" dirty="0">
                <a:cs typeface="B Nazanin" panose="00000400000000000000" pitchFamily="2" charset="-78"/>
              </a:rPr>
              <a:t>ویژه به صورت حضوری و مجازی </a:t>
            </a:r>
            <a:r>
              <a:rPr lang="ar-SA" dirty="0">
                <a:cs typeface="B Nazanin" panose="00000400000000000000" pitchFamily="2" charset="-78"/>
              </a:rPr>
              <a:t>نموده است.</a:t>
            </a:r>
            <a:endParaRPr lang="en-US" dirty="0">
              <a:cs typeface="B Nazanin" panose="00000400000000000000" pitchFamily="2" charset="-78"/>
            </a:endParaRPr>
          </a:p>
          <a:p>
            <a:pPr algn="l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14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38348"/>
            <a:ext cx="7635443" cy="4572873"/>
          </a:xfrm>
        </p:spPr>
        <p:txBody>
          <a:bodyPr>
            <a:normAutofit/>
          </a:bodyPr>
          <a:lstStyle/>
          <a:p>
            <a:pPr algn="r" rtl="1" fontAlgn="base"/>
            <a:r>
              <a:rPr lang="ar-SA" b="1" dirty="0" smtClean="0">
                <a:cs typeface="B Nazanin" panose="00000400000000000000" pitchFamily="2" charset="-78"/>
              </a:rPr>
              <a:t>الف) مخاطبان</a:t>
            </a:r>
            <a:endParaRPr lang="fa-IR" b="1" smtClean="0">
              <a:cs typeface="B Nazanin" panose="00000400000000000000" pitchFamily="2" charset="-78"/>
            </a:endParaRPr>
          </a:p>
          <a:p>
            <a:pPr lvl="0" algn="r" rtl="1" fontAlgn="base">
              <a:buFont typeface="Wingdings" panose="05000000000000000000" pitchFamily="2" charset="2"/>
              <a:buChar char="ü"/>
            </a:pPr>
            <a:r>
              <a:rPr lang="ar-SA" smtClean="0">
                <a:cs typeface="B Nazanin" panose="00000400000000000000" pitchFamily="2" charset="-78"/>
              </a:rPr>
              <a:t>اساتید </a:t>
            </a:r>
            <a:r>
              <a:rPr lang="ar-SA" dirty="0" smtClean="0">
                <a:cs typeface="B Nazanin" panose="00000400000000000000" pitchFamily="2" charset="-78"/>
              </a:rPr>
              <a:t>و مدرسان دانشگاه های خارج</a:t>
            </a:r>
            <a:endParaRPr lang="en-US" dirty="0" smtClean="0">
              <a:cs typeface="B Nazanin" panose="00000400000000000000" pitchFamily="2" charset="-78"/>
            </a:endParaRPr>
          </a:p>
          <a:p>
            <a:pPr lvl="0" algn="r" rtl="1" fontAlgn="base">
              <a:buFont typeface="Wingdings" panose="05000000000000000000" pitchFamily="2" charset="2"/>
              <a:buChar char="ü"/>
            </a:pPr>
            <a:r>
              <a:rPr lang="ar-SA" dirty="0" smtClean="0">
                <a:cs typeface="B Nazanin" panose="00000400000000000000" pitchFamily="2" charset="-78"/>
              </a:rPr>
              <a:t>دانشجویان خارجی حاضر در ایران</a:t>
            </a:r>
            <a:endParaRPr lang="en-US" dirty="0" smtClean="0">
              <a:cs typeface="B Nazanin" panose="00000400000000000000" pitchFamily="2" charset="-78"/>
            </a:endParaRPr>
          </a:p>
          <a:p>
            <a:pPr lvl="0" algn="r" rtl="1" fontAlgn="base">
              <a:buFont typeface="Wingdings" panose="05000000000000000000" pitchFamily="2" charset="2"/>
              <a:buChar char="ü"/>
            </a:pPr>
            <a:r>
              <a:rPr lang="ar-SA" dirty="0" smtClean="0">
                <a:cs typeface="B Nazanin" panose="00000400000000000000" pitchFamily="2" charset="-78"/>
              </a:rPr>
              <a:t>مدرسان زبان فارسی (ویژه دوره های تربیت مدرس)</a:t>
            </a:r>
            <a:endParaRPr lang="en-US" dirty="0" smtClean="0">
              <a:cs typeface="B Nazanin" panose="00000400000000000000" pitchFamily="2" charset="-78"/>
            </a:endParaRPr>
          </a:p>
          <a:p>
            <a:pPr lvl="0" algn="r" rtl="1" fontAlgn="base">
              <a:buFont typeface="Wingdings" panose="05000000000000000000" pitchFamily="2" charset="2"/>
              <a:buChar char="ü"/>
            </a:pPr>
            <a:r>
              <a:rPr lang="ar-SA" dirty="0" smtClean="0">
                <a:cs typeface="B Nazanin" panose="00000400000000000000" pitchFamily="2" charset="-78"/>
              </a:rPr>
              <a:t>گردشگران </a:t>
            </a:r>
            <a:endParaRPr lang="en-US" dirty="0" smtClean="0">
              <a:cs typeface="B Nazanin" panose="00000400000000000000" pitchFamily="2" charset="-78"/>
            </a:endParaRPr>
          </a:p>
          <a:p>
            <a:pPr lvl="0" algn="r" rtl="1" fontAlgn="base">
              <a:buFont typeface="Wingdings" panose="05000000000000000000" pitchFamily="2" charset="2"/>
              <a:buChar char="ü"/>
            </a:pPr>
            <a:r>
              <a:rPr lang="ar-SA" dirty="0" smtClean="0">
                <a:cs typeface="B Nazanin" panose="00000400000000000000" pitchFamily="2" charset="-78"/>
              </a:rPr>
              <a:t>سایر علاقه‌مندان به زبان و ادبیات فارسی</a:t>
            </a:r>
            <a:endParaRPr lang="en-US" dirty="0" smtClean="0">
              <a:cs typeface="B Nazanin" panose="00000400000000000000" pitchFamily="2" charset="-78"/>
            </a:endParaRPr>
          </a:p>
          <a:p>
            <a:pPr marL="0" indent="0" algn="r" rtl="1" fontAlgn="base">
              <a:buNone/>
            </a:pPr>
            <a:r>
              <a:rPr lang="ar-SA" b="1" dirty="0">
                <a:cs typeface="B Nazanin" panose="00000400000000000000" pitchFamily="2" charset="-78"/>
              </a:rPr>
              <a:t> </a:t>
            </a:r>
            <a:endParaRPr lang="en-US" dirty="0">
              <a:cs typeface="B Nazanin" panose="00000400000000000000" pitchFamily="2" charset="-78"/>
            </a:endParaRPr>
          </a:p>
          <a:p>
            <a:pPr marL="0" indent="0" algn="r" rtl="1" fontAlgn="base">
              <a:buNone/>
            </a:pPr>
            <a:r>
              <a:rPr lang="ar-SA" b="1" dirty="0">
                <a:cs typeface="B Nazanin" panose="00000400000000000000" pitchFamily="2" charset="-78"/>
              </a:rPr>
              <a:t> </a:t>
            </a:r>
            <a:endParaRPr lang="en-US" dirty="0">
              <a:cs typeface="B Nazanin" panose="00000400000000000000" pitchFamily="2" charset="-78"/>
            </a:endParaRPr>
          </a:p>
          <a:p>
            <a:pPr marL="0" indent="0" algn="r" rtl="1" fontAlgn="base">
              <a:buNone/>
            </a:pPr>
            <a:r>
              <a:rPr lang="ar-SA" b="1" dirty="0">
                <a:cs typeface="B Nazanin" panose="00000400000000000000" pitchFamily="2" charset="-78"/>
              </a:rPr>
              <a:t> </a:t>
            </a:r>
            <a:endParaRPr lang="en-US" dirty="0">
              <a:cs typeface="B Nazanin" panose="00000400000000000000" pitchFamily="2" charset="-78"/>
            </a:endParaRPr>
          </a:p>
          <a:p>
            <a:pPr marL="0" indent="0" algn="r" rtl="1" fontAlgn="base">
              <a:buNone/>
            </a:pPr>
            <a:r>
              <a:rPr lang="en-US" b="1" dirty="0">
                <a:cs typeface="B Nazanin" panose="00000400000000000000" pitchFamily="2" charset="-78"/>
              </a:rPr>
              <a:t> </a:t>
            </a:r>
            <a:endParaRPr lang="en-US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31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4163" y="599172"/>
            <a:ext cx="7683422" cy="1021810"/>
          </a:xfrm>
        </p:spPr>
        <p:txBody>
          <a:bodyPr>
            <a:normAutofit fontScale="90000"/>
          </a:bodyPr>
          <a:lstStyle/>
          <a:p>
            <a:pPr algn="r" rtl="1" fontAlgn="base"/>
            <a:r>
              <a:rPr lang="ar-SA" sz="2000" b="1" dirty="0">
                <a:solidFill>
                  <a:schemeClr val="tx1"/>
                </a:solidFill>
                <a:cs typeface="B Nazanin" panose="00000400000000000000" pitchFamily="2" charset="-78"/>
              </a:rPr>
              <a:t>ب) خدمات قابل ارائه:</a:t>
            </a:r>
            <a:r>
              <a:rPr lang="en-US" sz="2000" dirty="0">
                <a:solidFill>
                  <a:schemeClr val="tx1"/>
                </a:solidFill>
                <a:cs typeface="B Nazanin" panose="00000400000000000000" pitchFamily="2" charset="-78"/>
              </a:rPr>
              <a:t/>
            </a:r>
            <a:br>
              <a:rPr lang="en-US" sz="2000" dirty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en-US" sz="2000" dirty="0">
                <a:solidFill>
                  <a:schemeClr val="tx1"/>
                </a:solidFill>
                <a:cs typeface="B Nazanin" panose="00000400000000000000" pitchFamily="2" charset="-78"/>
              </a:rPr>
              <a:t> </a:t>
            </a:r>
            <a:br>
              <a:rPr lang="en-US" sz="2000" dirty="0">
                <a:solidFill>
                  <a:schemeClr val="tx1"/>
                </a:solidFill>
                <a:cs typeface="B Nazanin" panose="00000400000000000000" pitchFamily="2" charset="-78"/>
              </a:rPr>
            </a:br>
            <a:r>
              <a:rPr lang="ar-SA" sz="2000" dirty="0">
                <a:solidFill>
                  <a:schemeClr val="tx1"/>
                </a:solidFill>
                <a:cs typeface="B Nazanin" panose="00000400000000000000" pitchFamily="2" charset="-78"/>
              </a:rPr>
              <a:t>هریک از خدمات زیر، همراستا با هدف آموزشی قابل ارائه هستند:</a:t>
            </a:r>
            <a:r>
              <a:rPr lang="en-US" dirty="0">
                <a:cs typeface="B Nazanin" panose="00000400000000000000" pitchFamily="2" charset="-78"/>
              </a:rPr>
              <a:t/>
            </a:r>
            <a:br>
              <a:rPr lang="en-US" dirty="0">
                <a:cs typeface="B Nazanin" panose="00000400000000000000" pitchFamily="2" charset="-78"/>
              </a:rPr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943" y="1620982"/>
            <a:ext cx="7456516" cy="4728487"/>
          </a:xfrm>
        </p:spPr>
      </p:pic>
    </p:spTree>
    <p:extLst>
      <p:ext uri="{BB962C8B-B14F-4D97-AF65-F5344CB8AC3E}">
        <p14:creationId xmlns:p14="http://schemas.microsoft.com/office/powerpoint/2010/main" val="260827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</TotalTime>
  <Words>84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B Nazanin</vt:lpstr>
      <vt:lpstr>B Titr</vt:lpstr>
      <vt:lpstr>Century Gothic</vt:lpstr>
      <vt:lpstr>Tahoma</vt:lpstr>
      <vt:lpstr>Wingdings</vt:lpstr>
      <vt:lpstr>Wingdings 3</vt:lpstr>
      <vt:lpstr>Wisp</vt:lpstr>
      <vt:lpstr>معرفی بسته های آموزشی </vt:lpstr>
      <vt:lpstr>PowerPoint Presentation</vt:lpstr>
      <vt:lpstr>PowerPoint Presentation</vt:lpstr>
      <vt:lpstr>ب) خدمات قابل ارائه:   هریک از خدمات زیر، همراستا با هدف آموزشی قابل ارائه هستند: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معرفی بسته های آموزشی</dc:title>
  <dc:creator>jadidi</dc:creator>
  <cp:lastModifiedBy>jadidi</cp:lastModifiedBy>
  <cp:revision>6</cp:revision>
  <dcterms:created xsi:type="dcterms:W3CDTF">2023-05-28T11:42:41Z</dcterms:created>
  <dcterms:modified xsi:type="dcterms:W3CDTF">2023-05-28T13:23:29Z</dcterms:modified>
</cp:coreProperties>
</file>